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62"/>
  </p:notesMasterIdLst>
  <p:handoutMasterIdLst>
    <p:handoutMasterId r:id="rId63"/>
  </p:handout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</p:sldIdLst>
  <p:sldSz cx="9144000" cy="6858000" type="screen4x3"/>
  <p:notesSz cx="6400800" cy="86868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36" userDrawn="1">
          <p15:clr>
            <a:srgbClr val="A4A3A4"/>
          </p15:clr>
        </p15:guide>
        <p15:guide id="2" pos="201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28" autoAdjust="0"/>
  </p:normalViewPr>
  <p:slideViewPr>
    <p:cSldViewPr>
      <p:cViewPr varScale="1">
        <p:scale>
          <a:sx n="72" d="100"/>
          <a:sy n="72" d="100"/>
        </p:scale>
        <p:origin x="47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3174" y="-78"/>
      </p:cViewPr>
      <p:guideLst>
        <p:guide orient="horz" pos="2736"/>
        <p:guide pos="201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434340"/>
          </a:xfrm>
          <a:prstGeom prst="rect">
            <a:avLst/>
          </a:prstGeom>
        </p:spPr>
        <p:txBody>
          <a:bodyPr vert="horz" lIns="86192" tIns="43097" rIns="86192" bIns="43097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quarter" idx="1"/>
          </p:nvPr>
        </p:nvSpPr>
        <p:spPr>
          <a:xfrm>
            <a:off x="3625639" y="0"/>
            <a:ext cx="2773680" cy="434340"/>
          </a:xfrm>
          <a:prstGeom prst="rect">
            <a:avLst/>
          </a:prstGeom>
        </p:spPr>
        <p:txBody>
          <a:bodyPr vert="horz" lIns="86192" tIns="43097" rIns="86192" bIns="43097" rtlCol="0"/>
          <a:lstStyle>
            <a:lvl1pPr algn="r">
              <a:defRPr sz="1200"/>
            </a:lvl1pPr>
          </a:lstStyle>
          <a:p>
            <a:fld id="{7EA5D6E5-E388-47B2-954A-729335E2E255}" type="datetimeFigureOut">
              <a:rPr lang="es-ES" smtClean="0"/>
              <a:pPr/>
              <a:t>10/06/2019</a:t>
            </a:fld>
            <a:endParaRPr lang="es-E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3"/>
          </p:nvPr>
        </p:nvSpPr>
        <p:spPr>
          <a:xfrm>
            <a:off x="3625639" y="8250953"/>
            <a:ext cx="2773680" cy="434340"/>
          </a:xfrm>
          <a:prstGeom prst="rect">
            <a:avLst/>
          </a:prstGeom>
        </p:spPr>
        <p:txBody>
          <a:bodyPr vert="horz" lIns="86192" tIns="43097" rIns="86192" bIns="43097" rtlCol="0" anchor="b"/>
          <a:lstStyle>
            <a:lvl1pPr algn="r">
              <a:defRPr sz="1200"/>
            </a:lvl1pPr>
          </a:lstStyle>
          <a:p>
            <a:fld id="{5A08029E-24A3-4E1D-8104-4739A55E4E0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2"/>
          </p:nvPr>
        </p:nvSpPr>
        <p:spPr>
          <a:xfrm>
            <a:off x="0" y="8250953"/>
            <a:ext cx="2773680" cy="434340"/>
          </a:xfrm>
          <a:prstGeom prst="rect">
            <a:avLst/>
          </a:prstGeom>
        </p:spPr>
        <p:txBody>
          <a:bodyPr vert="horz" lIns="86192" tIns="43097" rIns="86192" bIns="43097" rtlCol="0" anchor="b"/>
          <a:lstStyle>
            <a:lvl1pPr algn="l">
              <a:defRPr sz="1200"/>
            </a:lvl1pPr>
          </a:lstStyle>
          <a:p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434340"/>
          </a:xfrm>
          <a:prstGeom prst="rect">
            <a:avLst/>
          </a:prstGeom>
        </p:spPr>
        <p:txBody>
          <a:bodyPr vert="horz" lIns="86192" tIns="43097" rIns="86192" bIns="43097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434340"/>
          </a:xfrm>
          <a:prstGeom prst="rect">
            <a:avLst/>
          </a:prstGeom>
        </p:spPr>
        <p:txBody>
          <a:bodyPr vert="horz" lIns="86192" tIns="43097" rIns="86192" bIns="43097" rtlCol="0"/>
          <a:lstStyle>
            <a:lvl1pPr algn="r">
              <a:defRPr sz="1200"/>
            </a:lvl1pPr>
          </a:lstStyle>
          <a:p>
            <a:fld id="{AD2BE1FE-D160-4393-88C7-2B430451F6C8}" type="datetimeFigureOut">
              <a:rPr lang="es-ES" smtClean="0"/>
              <a:pPr/>
              <a:t>10/06/2019</a:t>
            </a:fld>
            <a:endParaRPr lang="es-E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28700" y="652463"/>
            <a:ext cx="43434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192" tIns="43097" rIns="86192" bIns="43097" rtlCol="0" anchor="ctr"/>
          <a:lstStyle/>
          <a:p>
            <a:endParaRPr lang="es-E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40080" y="4126230"/>
            <a:ext cx="5120640" cy="3909060"/>
          </a:xfrm>
          <a:prstGeom prst="rect">
            <a:avLst/>
          </a:prstGeom>
        </p:spPr>
        <p:txBody>
          <a:bodyPr vert="horz" lIns="86192" tIns="43097" rIns="86192" bIns="43097" rtlCol="0">
            <a:normAutofit/>
          </a:bodyPr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250953"/>
            <a:ext cx="2773680" cy="434340"/>
          </a:xfrm>
          <a:prstGeom prst="rect">
            <a:avLst/>
          </a:prstGeom>
        </p:spPr>
        <p:txBody>
          <a:bodyPr vert="horz" lIns="86192" tIns="43097" rIns="86192" bIns="43097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25639" y="8250953"/>
            <a:ext cx="2773680" cy="434340"/>
          </a:xfrm>
          <a:prstGeom prst="rect">
            <a:avLst/>
          </a:prstGeom>
        </p:spPr>
        <p:txBody>
          <a:bodyPr vert="horz" lIns="86192" tIns="43097" rIns="86192" bIns="43097" rtlCol="0" anchor="b"/>
          <a:lstStyle>
            <a:lvl1pPr algn="r">
              <a:defRPr sz="1200"/>
            </a:lvl1pPr>
          </a:lstStyle>
          <a:p>
            <a:fld id="{11FCB010-2142-461F-80FC-C3DA2A2983D4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61926">
              <a:spcBef>
                <a:spcPct val="0"/>
              </a:spcBef>
              <a:defRPr/>
            </a:pPr>
            <a:r>
              <a:rPr lang="es-ES" dirty="0"/>
              <a:t>[Las notas del profesor, si procede, irán aquí.]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CB010-2142-461F-80FC-C3DA2A2983D4}" type="slidenum">
              <a:rPr lang="es-ES" smtClean="0"/>
              <a:pPr/>
              <a:t>1</a:t>
            </a:fld>
            <a:endParaRPr lang="es-E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6E1E-7AD0-4368-A6AA-3991EA13E7A3}" type="datetimeFigureOut">
              <a:rPr lang="en-US" smtClean="0"/>
              <a:pPr/>
              <a:t>6/10/2019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AC11-F0A6-44FE-BA4B-C666ED0488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B19B45F-AB12-4D67-A8C9-1B28CF4F54EA}"/>
              </a:ext>
            </a:extLst>
          </p:cNvPr>
          <p:cNvGrpSpPr/>
          <p:nvPr userDrawn="1"/>
        </p:nvGrpSpPr>
        <p:grpSpPr>
          <a:xfrm>
            <a:off x="0" y="-20782"/>
            <a:ext cx="9169805" cy="6874934"/>
            <a:chOff x="-8467" y="-8467"/>
            <a:chExt cx="9169805" cy="6874934"/>
          </a:xfrm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482D81BD-B777-45ED-9F63-1EE56CAD3F10}"/>
                </a:ext>
              </a:extLst>
            </p:cNvPr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499BAD0-2453-45A7-9567-F1402C8ACCB8}"/>
                </a:ext>
              </a:extLst>
            </p:cNvPr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14E52B1-0D1E-49FC-B7F1-E8853D9026FB}"/>
                </a:ext>
              </a:extLst>
            </p:cNvPr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00009900-3A45-43AD-BED9-F9603C2579BE}"/>
                </a:ext>
              </a:extLst>
            </p:cNvPr>
            <p:cNvSpPr/>
            <p:nvPr userDrawn="1"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5C1C49C3-8506-41DE-AC71-947876DCD7BA}"/>
                </a:ext>
              </a:extLst>
            </p:cNvPr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95511C31-190A-4796-85A6-D8FCBF2FAE70}"/>
                </a:ext>
              </a:extLst>
            </p:cNvPr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775170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6E1E-7AD0-4368-A6AA-3991EA13E7A3}" type="datetimeFigureOut">
              <a:rPr lang="es-ES" smtClean="0"/>
              <a:pPr/>
              <a:t>10/06/2019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AC11-F0A6-44FE-BA4B-C666ED0488FF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93907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6E1E-7AD0-4368-A6AA-3991EA13E7A3}" type="datetimeFigureOut">
              <a:rPr lang="es-ES" smtClean="0"/>
              <a:pPr/>
              <a:t>10/06/2019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AC11-F0A6-44FE-BA4B-C666ED0488FF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8555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6E1E-7AD0-4368-A6AA-3991EA13E7A3}" type="datetimeFigureOut">
              <a:rPr lang="es-ES" smtClean="0"/>
              <a:pPr/>
              <a:t>10/06/2019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AC11-F0A6-44FE-BA4B-C666ED0488FF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7428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6E1E-7AD0-4368-A6AA-3991EA13E7A3}" type="datetimeFigureOut">
              <a:rPr lang="es-ES" smtClean="0"/>
              <a:pPr/>
              <a:t>10/06/2019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AC11-F0A6-44FE-BA4B-C666ED0488FF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924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6E1E-7AD0-4368-A6AA-3991EA13E7A3}" type="datetimeFigureOut">
              <a:rPr lang="es-ES" smtClean="0"/>
              <a:pPr/>
              <a:t>10/06/2019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AC11-F0A6-44FE-BA4B-C666ED0488FF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4563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6E1E-7AD0-4368-A6AA-3991EA13E7A3}" type="datetimeFigureOut">
              <a:rPr lang="en-US" smtClean="0"/>
              <a:pPr/>
              <a:t>6/10/2019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AC11-F0A6-44FE-BA4B-C666ED048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333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6E1E-7AD0-4368-A6AA-3991EA13E7A3}" type="datetimeFigureOut">
              <a:rPr lang="en-US" smtClean="0"/>
              <a:pPr/>
              <a:t>6/10/2019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AC11-F0A6-44FE-BA4B-C666ED048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241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6E1E-7AD0-4368-A6AA-3991EA13E7A3}" type="datetimeFigureOut">
              <a:rPr lang="en-US" smtClean="0"/>
              <a:pPr/>
              <a:t>6/10/2019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8EAC11-F0A6-44FE-BA4B-C666ED0488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6E1E-7AD0-4368-A6AA-3991EA13E7A3}" type="datetimeFigureOut">
              <a:rPr lang="en-US" smtClean="0"/>
              <a:pPr/>
              <a:t>6/10/2019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AC11-F0A6-44FE-BA4B-C666ED048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501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6E1E-7AD0-4368-A6AA-3991EA13E7A3}" type="datetimeFigureOut">
              <a:rPr lang="en-US" smtClean="0"/>
              <a:pPr/>
              <a:t>6/10/2019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AC11-F0A6-44FE-BA4B-C666ED048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437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6E1E-7AD0-4368-A6AA-3991EA13E7A3}" type="datetimeFigureOut">
              <a:rPr lang="en-US" smtClean="0"/>
              <a:pPr/>
              <a:t>6/10/2019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AC11-F0A6-44FE-BA4B-C666ED048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844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6E1E-7AD0-4368-A6AA-3991EA13E7A3}" type="datetimeFigureOut">
              <a:rPr lang="en-US" smtClean="0"/>
              <a:pPr/>
              <a:t>6/10/2019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AC11-F0A6-44FE-BA4B-C666ED048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416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6E1E-7AD0-4368-A6AA-3991EA13E7A3}" type="datetimeFigureOut">
              <a:rPr lang="en-US" smtClean="0"/>
              <a:pPr/>
              <a:t>6/10/2019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AC11-F0A6-44FE-BA4B-C666ED048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84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6E1E-7AD0-4368-A6AA-3991EA13E7A3}" type="datetimeFigureOut">
              <a:rPr lang="en-US" smtClean="0"/>
              <a:pPr/>
              <a:t>6/10/2019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AC11-F0A6-44FE-BA4B-C666ED048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56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6E1E-7AD0-4368-A6AA-3991EA13E7A3}" type="datetimeFigureOut">
              <a:rPr lang="en-US" smtClean="0"/>
              <a:pPr/>
              <a:t>6/10/2019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AC11-F0A6-44FE-BA4B-C666ED048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596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6E1E-7AD0-4368-A6AA-3991EA13E7A3}" type="datetimeFigureOut">
              <a:rPr lang="en-US" smtClean="0"/>
              <a:pPr/>
              <a:t>6/10/2019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EAC11-F0A6-44FE-BA4B-C666ED048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762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-20782"/>
            <a:ext cx="9169805" cy="6874934"/>
            <a:chOff x="-8467" y="-8467"/>
            <a:chExt cx="9169805" cy="6874934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 userDrawn="1"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B6E1E-7AD0-4368-A6AA-3991EA13E7A3}" type="datetimeFigureOut">
              <a:rPr lang="es-ES" smtClean="0"/>
              <a:pPr/>
              <a:t>10/06/2019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D8EAC11-F0A6-44FE-BA4B-C666ED0488FF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AE5EECE-F800-4B0D-88E7-AACA7C46356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4451"/>
            <a:ext cx="2590800" cy="76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0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65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[TopicName]"/>
          <p:cNvSpPr>
            <a:spLocks noGrp="1"/>
          </p:cNvSpPr>
          <p:nvPr>
            <p:ph type="ctrTitle" idx="4294967295"/>
          </p:nvPr>
        </p:nvSpPr>
        <p:spPr>
          <a:xfrm>
            <a:off x="-152400" y="3276600"/>
            <a:ext cx="7772400" cy="838200"/>
          </a:xfrm>
          <a:ln w="12700">
            <a:noFill/>
            <a:prstDash val="sysDash"/>
          </a:ln>
        </p:spPr>
        <p:txBody>
          <a:bodyPr anchor="ctr" anchorCtr="1">
            <a:normAutofit/>
          </a:bodyPr>
          <a:lstStyle/>
          <a:p>
            <a:r>
              <a:rPr lang="es-E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Como Acceder el Repaso</a:t>
            </a:r>
            <a:br>
              <a:rPr lang="es-E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s-E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Acceso Nuevo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Paso8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Pase al próximo campo para definir su contraseña.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Pulse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[Tabulador]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Paso9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Entre la constraseña que desee utilizar.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Introduzca la información en el campo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Password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 En este ejemplo, introduzca "</a:t>
            </a:r>
            <a:r>
              <a:rPr lang="es-E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******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".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17" name="action_area" descr="action_area"/>
          <p:cNvSpPr/>
          <p:nvPr/>
        </p:nvSpPr>
        <p:spPr>
          <a:xfrm>
            <a:off x="1354863" y="2698826"/>
            <a:ext cx="527615" cy="861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Paso10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Entre un email address al que tiene acceso (suyo o del estudiante).  Este email será utilizado para validar su cuenta y enviarle cualquier comunidado.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Introduzca la información en el campo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Email address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 En este ejemplo, introduzca "</a:t>
            </a:r>
            <a:r>
              <a:rPr lang="es-E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su-email@gmail.com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".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18" name="action_area" descr="action_area"/>
          <p:cNvSpPr/>
          <p:nvPr/>
        </p:nvSpPr>
        <p:spPr>
          <a:xfrm>
            <a:off x="1354863" y="3017705"/>
            <a:ext cx="527615" cy="861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Paso11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Pase al próximo campo.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Pulse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[Tabulador]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Paso12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Confirme su email para garantizar que está escrito correctamente.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Introduzca la información en el campo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Email (again)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 En este ejemplo, introduzca "</a:t>
            </a:r>
            <a:r>
              <a:rPr lang="es-E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su-email@gmail.com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".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19" name="action_area" descr="action_area"/>
          <p:cNvSpPr/>
          <p:nvPr/>
        </p:nvSpPr>
        <p:spPr>
          <a:xfrm>
            <a:off x="1354863" y="3161345"/>
            <a:ext cx="527615" cy="861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Paso13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Pase al próximo campo.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Pulse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[Tabulador]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Paso14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Entre su nombre (o el de el estudiante).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Introduzca la información en el campo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First name Required field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 En este ejemplo, introduzca "</a:t>
            </a:r>
            <a:r>
              <a:rPr lang="es-E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Jose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".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20" name="action_area" descr="action_area"/>
          <p:cNvSpPr/>
          <p:nvPr/>
        </p:nvSpPr>
        <p:spPr>
          <a:xfrm>
            <a:off x="1354863" y="3304984"/>
            <a:ext cx="527615" cy="861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Paso15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Pulse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[Tabulador]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Paso16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Entre el apellido (del estudiante).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Introduzca la información en el campo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Surname Required field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 En este ejemplo, introduzca "</a:t>
            </a:r>
            <a:r>
              <a:rPr lang="es-E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Perez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".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21" name="action_area" descr="action_area"/>
          <p:cNvSpPr/>
          <p:nvPr/>
        </p:nvSpPr>
        <p:spPr>
          <a:xfrm>
            <a:off x="1354863" y="3448623"/>
            <a:ext cx="527615" cy="861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Paso17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Pase al próximo campo.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Pulse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[Tabulador]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Ese documento demuestra los pasos necesarios para crear una cuenta y pagar por el acceso al repaso.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Paso18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Entre su ciudad o pueblo.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Introduzca la información en el campo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City/town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 En este ejemplo, introduzca "</a:t>
            </a:r>
            <a:r>
              <a:rPr lang="es-E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San Juan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".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22" name="action_area" descr="action_area"/>
          <p:cNvSpPr/>
          <p:nvPr/>
        </p:nvSpPr>
        <p:spPr>
          <a:xfrm>
            <a:off x="1354863" y="3592262"/>
            <a:ext cx="527615" cy="861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Paso19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Pase al próximo campo.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Pulse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[Tabulador]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Paso20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Seleccione su pais de procedencia.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Introduzca la información en el campo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Country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 En este ejemplo, introduzca "</a:t>
            </a:r>
            <a:r>
              <a:rPr lang="es-E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".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23" name="action_area" descr="action_area"/>
          <p:cNvSpPr/>
          <p:nvPr/>
        </p:nvSpPr>
        <p:spPr>
          <a:xfrm>
            <a:off x="1354863" y="3735902"/>
            <a:ext cx="806942" cy="861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Paso21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Pase al próximo paso.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Pulse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[Tabulador]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Paso22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Repita el TAB para llegar al próximo campo.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Pulse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[Tabulador]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Paso23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Haga clic en el botón de lista desplegable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Colegio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 para activar el menú.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24" name="action_area" descr="action_area"/>
          <p:cNvSpPr/>
          <p:nvPr/>
        </p:nvSpPr>
        <p:spPr>
          <a:xfrm>
            <a:off x="1354863" y="4054781"/>
            <a:ext cx="331848" cy="861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Paso24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Seleccione el tipo de colegio.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Haga clic en el menú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Otro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25" name="action_area" descr="action_area"/>
          <p:cNvSpPr/>
          <p:nvPr/>
        </p:nvSpPr>
        <p:spPr>
          <a:xfrm>
            <a:off x="1357250" y="3681319"/>
            <a:ext cx="329461" cy="3734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Paso25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Seleccione el grado.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Haga clic en el botón de lista desplegable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Grado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 para activar el menú.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26" name="action_area" descr="action_area"/>
          <p:cNvSpPr/>
          <p:nvPr/>
        </p:nvSpPr>
        <p:spPr>
          <a:xfrm>
            <a:off x="1354863" y="4198420"/>
            <a:ext cx="257839" cy="861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Paso26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Haga clic en el menú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Duodécimo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27" name="action_area" descr="action_area"/>
          <p:cNvSpPr/>
          <p:nvPr/>
        </p:nvSpPr>
        <p:spPr>
          <a:xfrm>
            <a:off x="1357250" y="2629879"/>
            <a:ext cx="255452" cy="15685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Paso27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Dependiendo del tamaño de su pantalla es posible que tenga que utilizar la barra deslizadora para ver todos los campos, deslice la pantalla hacia la parte infoerior para continuar.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Haga clic en la barra de desplazamiento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Sctollbar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28" name="action_area" descr="action_area"/>
          <p:cNvSpPr/>
          <p:nvPr/>
        </p:nvSpPr>
        <p:spPr>
          <a:xfrm>
            <a:off x="4998039" y="1569822"/>
            <a:ext cx="42973" cy="275787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Paso1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Abra un navegador y entre la dirección de nuestro portal REPASALO.COM en el campo del enlace.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Haga clic en el panel.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11" name="action_area" descr="action_area"/>
          <p:cNvSpPr/>
          <p:nvPr/>
        </p:nvSpPr>
        <p:spPr>
          <a:xfrm>
            <a:off x="712652" y="1477893"/>
            <a:ext cx="3380562" cy="861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  <p:sp>
        <p:nvSpPr>
          <p:cNvPr id="12" name="TextBox 11" descr="[Title]">
            <a:extLst>
              <a:ext uri="{FF2B5EF4-FFF2-40B4-BE49-F238E27FC236}">
                <a16:creationId xmlns:a16="http://schemas.microsoft.com/office/drawing/2014/main" id="{F1A56EF9-75BA-4403-841B-9102B046FB8F}"/>
              </a:ext>
            </a:extLst>
          </p:cNvPr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Paso28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Entre el grupo al que pertence el estudiante.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Introduzca la información en el campo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Grupo Required field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 En este ejemplo, introduzca "</a:t>
            </a:r>
            <a:r>
              <a:rPr lang="es-E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Avanzado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".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29" name="action_area" descr="action_area"/>
          <p:cNvSpPr/>
          <p:nvPr/>
        </p:nvSpPr>
        <p:spPr>
          <a:xfrm>
            <a:off x="1354863" y="3767502"/>
            <a:ext cx="527615" cy="861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Paso29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Escoja el género del estudiante.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Haga clic en el botón de lista desplegable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Género Required field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 para activar el menú.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30" name="action_area" descr="action_area"/>
          <p:cNvSpPr/>
          <p:nvPr/>
        </p:nvSpPr>
        <p:spPr>
          <a:xfrm>
            <a:off x="1354863" y="3911142"/>
            <a:ext cx="241127" cy="861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Paso30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Haga clic en el menú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Masculino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31" name="action_area" descr="action_area"/>
          <p:cNvSpPr/>
          <p:nvPr/>
        </p:nvSpPr>
        <p:spPr>
          <a:xfrm>
            <a:off x="1357250" y="3997325"/>
            <a:ext cx="238740" cy="2815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Paso31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Entre la edad del estudiante.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Introduzca la información en el campo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Edad Required field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 En este ejemplo, introduzca "</a:t>
            </a:r>
            <a:r>
              <a:rPr lang="es-E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18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".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32" name="action_area" descr="action_area"/>
          <p:cNvSpPr/>
          <p:nvPr/>
        </p:nvSpPr>
        <p:spPr>
          <a:xfrm>
            <a:off x="1354863" y="4054781"/>
            <a:ext cx="527615" cy="861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Paso32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Listo, procese la solicitud de cuenta nueva.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Haga clic en el botón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Create my new account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33" name="action_area" descr="action_area"/>
          <p:cNvSpPr/>
          <p:nvPr/>
        </p:nvSpPr>
        <p:spPr>
          <a:xfrm>
            <a:off x="1366800" y="3830704"/>
            <a:ext cx="415408" cy="861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Paso33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Note el mensaje que le inica que se le ha enviado un email con la confirmación de cuenta que debe completar para lograr el acceso.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Señale el enlace.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Paso34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Abra una nueva pestaña en su navegador.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Señale la pestaña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Paso35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Borre el contenido del campo ENLACE.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Introduzca la información en el campo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Enlace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 En este ejemplo, introduzca "</a:t>
            </a:r>
            <a:r>
              <a:rPr lang="es-E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gmail.com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".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34" name="action_area" descr="action_area"/>
          <p:cNvSpPr/>
          <p:nvPr/>
        </p:nvSpPr>
        <p:spPr>
          <a:xfrm>
            <a:off x="815310" y="1480765"/>
            <a:ext cx="3242092" cy="746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Paso36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Entre la dirección de su proveedor de email para acceder su cuenta.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Introduzca la información en el campo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Enlace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 En este ejemplo, introduzca "</a:t>
            </a:r>
            <a:r>
              <a:rPr lang="es-E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input text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".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Paso37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Acceda su email con su usuario y contraseña.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Introduzca la información en el campo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Enter your password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 En este ejemplo, introduzca "</a:t>
            </a:r>
            <a:r>
              <a:rPr lang="es-E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******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".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35" name="action_area" descr="action_area"/>
          <p:cNvSpPr/>
          <p:nvPr/>
        </p:nvSpPr>
        <p:spPr>
          <a:xfrm>
            <a:off x="2314599" y="2825229"/>
            <a:ext cx="747257" cy="15225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Paso2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Introduzca la información en el campo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Enlace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 En este ejemplo, introduzca "</a:t>
            </a:r>
            <a:r>
              <a:rPr lang="es-E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http://www.repasalo.com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".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12" name="action_area" descr="action_area"/>
          <p:cNvSpPr/>
          <p:nvPr/>
        </p:nvSpPr>
        <p:spPr>
          <a:xfrm>
            <a:off x="815310" y="1486511"/>
            <a:ext cx="3242092" cy="6894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  <p:sp>
        <p:nvSpPr>
          <p:cNvPr id="7" name="TextBox 6" descr="[Title]">
            <a:extLst>
              <a:ext uri="{FF2B5EF4-FFF2-40B4-BE49-F238E27FC236}">
                <a16:creationId xmlns:a16="http://schemas.microsoft.com/office/drawing/2014/main" id="{A00661F4-D10D-4DD2-8E78-2F4CE2E5BB35}"/>
              </a:ext>
            </a:extLst>
          </p:cNvPr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Paso38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Revise que el email haya sido recibido en el INBOX.  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Haga clic en el campo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Junk E-mail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36" name="action_area" descr="action_area"/>
          <p:cNvSpPr/>
          <p:nvPr/>
        </p:nvSpPr>
        <p:spPr>
          <a:xfrm>
            <a:off x="493011" y="1989248"/>
            <a:ext cx="534778" cy="919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Paso39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Es posible que tenga que refrezcar su listado de emails recibidos para ver el nuevo mensaje que le enviamos.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Haga clic en el icono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Refresh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37" name="action_area" descr="action_area"/>
          <p:cNvSpPr/>
          <p:nvPr/>
        </p:nvSpPr>
        <p:spPr>
          <a:xfrm>
            <a:off x="1211619" y="1765171"/>
            <a:ext cx="119370" cy="11778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Paso40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Si no encuentra nuestro mensaje en el INBOX recuerde que es posible que lo haya recibido en el JUNK.  Revise tambien esta carpeta.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Haga clic en el campo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Junk E-mail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38" name="action_area" descr="action_area"/>
          <p:cNvSpPr/>
          <p:nvPr/>
        </p:nvSpPr>
        <p:spPr>
          <a:xfrm>
            <a:off x="469137" y="2635625"/>
            <a:ext cx="539552" cy="861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Paso41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Es posible que tenga que refrezcar su listado de emails recibidos para ver el nuevo mensaje que le enviamos.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Haga clic en el icono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Refresh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39" name="action_area" descr="action_area"/>
          <p:cNvSpPr/>
          <p:nvPr/>
        </p:nvSpPr>
        <p:spPr>
          <a:xfrm>
            <a:off x="1211619" y="1756553"/>
            <a:ext cx="119370" cy="12640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Paso42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Si encontró el email en la carpeta de JUNK debe marcarlo como "NOT SPAM" para activarle los enlaces y que en el futuro pueda recibir otros comunicados de nosotros.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Haga clic en el botón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Report not spam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40" name="action_area" descr="action_area"/>
          <p:cNvSpPr/>
          <p:nvPr/>
        </p:nvSpPr>
        <p:spPr>
          <a:xfrm>
            <a:off x="1335764" y="2417293"/>
            <a:ext cx="346173" cy="1034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Paso43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Al encontrar el email que le envíamos en el INBOX proceda a abrirlo.  El email tiene como tema el texto "Account Confirmation".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Haga clic en el campo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Repasalo.com: account confirmation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41" name="action_area" descr="action_area"/>
          <p:cNvSpPr/>
          <p:nvPr/>
        </p:nvSpPr>
        <p:spPr>
          <a:xfrm>
            <a:off x="1070762" y="2072559"/>
            <a:ext cx="1308296" cy="833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Paso44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Proceda a confirmar la cuenta haciendo clic en el enlace provisto.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Haga clic en el enlace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content/login/confirm.php?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42" name="action_area" descr="action_area"/>
          <p:cNvSpPr/>
          <p:nvPr/>
        </p:nvSpPr>
        <p:spPr>
          <a:xfrm>
            <a:off x="1233105" y="2641371"/>
            <a:ext cx="1224737" cy="4309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Paso45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El enlace lo regresa al curso del repaso.  Haga clic en la barra deslizadora hasta encontrar el borón de pago provisto por Paypal..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Haga clic en el campo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Repaso de College Board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43" name="action_area" descr="action_area"/>
          <p:cNvSpPr/>
          <p:nvPr/>
        </p:nvSpPr>
        <p:spPr>
          <a:xfrm>
            <a:off x="4998039" y="1627277"/>
            <a:ext cx="42973" cy="27234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Paso46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Verifique la información para enviar su pago.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Haga clic en el botón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Send payment via PayPal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44" name="action_area" descr="action_area"/>
          <p:cNvSpPr/>
          <p:nvPr/>
        </p:nvSpPr>
        <p:spPr>
          <a:xfrm>
            <a:off x="3023657" y="3339457"/>
            <a:ext cx="446444" cy="861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Paso47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Será redireccionado a la página segura de Paypal para procesar su pago. Entre su infomración de acceso.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Introduzca la información en el campo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Email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 En este ejemplo, introduzca "</a:t>
            </a:r>
            <a:r>
              <a:rPr lang="es-E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su-email@gmail.com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".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45" name="action_area" descr="action_area"/>
          <p:cNvSpPr/>
          <p:nvPr/>
        </p:nvSpPr>
        <p:spPr>
          <a:xfrm>
            <a:off x="2302662" y="2417293"/>
            <a:ext cx="892888" cy="12640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Paso3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Una vez complete la entrada del enlace visite la página presionando enter.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Pulse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[Volver]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Paso48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Pase al próximo campo.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Pulse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[Tabulador]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Paso49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Introduzca la información en el campo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Password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 En este ejemplo, introduzca "</a:t>
            </a:r>
            <a:r>
              <a:rPr lang="es-E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******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".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46" name="action_area" descr="action_area"/>
          <p:cNvSpPr/>
          <p:nvPr/>
        </p:nvSpPr>
        <p:spPr>
          <a:xfrm>
            <a:off x="2302662" y="2572424"/>
            <a:ext cx="892888" cy="12640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Paso50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Con el botón izquierdo pulsado, arrastre el ratón hasta la ubicación que desee.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Paso51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Si no tiene una cuenta de PAYPAL no es necesario conectarse, puede utilizar la opción de pago desconectado con tarjeta provista en la parte inferior de la pantalla.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Haga clic en el botón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Pay with Debit or Credit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47" name="action_area" descr="action_area"/>
          <p:cNvSpPr/>
          <p:nvPr/>
        </p:nvSpPr>
        <p:spPr>
          <a:xfrm>
            <a:off x="2305049" y="3336585"/>
            <a:ext cx="892888" cy="1292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Paso52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Seleccione la opción deseada para efectuar el pago.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Desplácese por el panel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Review your paymen.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  con la rueda del ratón.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Paso53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Haga clic en el botón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Pay Now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48" name="action_area" descr="action_area"/>
          <p:cNvSpPr/>
          <p:nvPr/>
        </p:nvSpPr>
        <p:spPr>
          <a:xfrm>
            <a:off x="1870542" y="3916887"/>
            <a:ext cx="935861" cy="1292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Paso54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Se procesa su pago.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Señale el icono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Processing Payment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Paso55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Su pago fue procesado.  Utilice el enlace para regresar a REPASALO.COM.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Haga clic en el campo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click here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49" name="action_area" descr="action_area"/>
          <p:cNvSpPr/>
          <p:nvPr/>
        </p:nvSpPr>
        <p:spPr>
          <a:xfrm>
            <a:off x="2744331" y="3011960"/>
            <a:ext cx="155181" cy="517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Paso56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El curso debe aparecer activado. Si recibe un mensja de que el pago no ha sido procesado en su totalidad, espere unos 3 minutos y presione el botón provisto para continuar.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Haga clic en el botón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Continue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50" name="action_area" descr="action_area"/>
          <p:cNvSpPr/>
          <p:nvPr/>
        </p:nvSpPr>
        <p:spPr>
          <a:xfrm>
            <a:off x="2655997" y="2164488"/>
            <a:ext cx="198154" cy="861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Paso57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Su acceso está activado, acceda el repaso.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Haga clic en el enlace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Repaso de College Board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51" name="action_area" descr="action_area"/>
          <p:cNvSpPr/>
          <p:nvPr/>
        </p:nvSpPr>
        <p:spPr>
          <a:xfrm>
            <a:off x="1822794" y="2414421"/>
            <a:ext cx="697121" cy="775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Paso4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Acceda el portal.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Haga clic en el campo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¡ENTRA AHORA!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13" name="action_area" descr="action_area"/>
          <p:cNvSpPr/>
          <p:nvPr/>
        </p:nvSpPr>
        <p:spPr>
          <a:xfrm>
            <a:off x="2878026" y="3006214"/>
            <a:ext cx="477480" cy="1350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Paso58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Felicidades, ha completaado el tutorial sobre los pasos necesarios para crear una cuenta y pagar por el acceso al repaso.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b="1" dirty="0">
                <a:latin typeface="Arial" pitchFamily="34" charset="0"/>
                <a:cs typeface="Arial" pitchFamily="34" charset="0"/>
              </a:rPr>
              <a:t>Fin de procedimiento.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Como Acceder el Repaso - 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Paso5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Escoja el repaso que desea completar.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Haga clic en el campo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Repaso de College Board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14" name="action_area" descr="action_area"/>
          <p:cNvSpPr/>
          <p:nvPr/>
        </p:nvSpPr>
        <p:spPr>
          <a:xfrm>
            <a:off x="1822794" y="2107033"/>
            <a:ext cx="697121" cy="775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Paso6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Como esta es una cuenta nueva, debe utilizar la opción CUENTA NUEVA para poder acceder el repaso.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Haga clic en el botón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Create new account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15" name="action_area" descr="action_area"/>
          <p:cNvSpPr/>
          <p:nvPr/>
        </p:nvSpPr>
        <p:spPr>
          <a:xfrm>
            <a:off x="3477264" y="3138362"/>
            <a:ext cx="362885" cy="861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[Title]"/>
          <p:cNvSpPr txBox="1"/>
          <p:nvPr/>
        </p:nvSpPr>
        <p:spPr>
          <a:xfrm>
            <a:off x="2514600" y="22860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Arial" pitchFamily="34" charset="0"/>
                <a:cs typeface="Arial" pitchFamily="34" charset="0"/>
              </a:rPr>
              <a:t>Acceso Nuevo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 descr="[Step]"/>
          <p:cNvSpPr txBox="1"/>
          <p:nvPr/>
        </p:nvSpPr>
        <p:spPr>
          <a:xfrm>
            <a:off x="5334000" y="12954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Paso7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 descr="[BubbleText]"/>
          <p:cNvSpPr txBox="1"/>
          <p:nvPr/>
        </p:nvSpPr>
        <p:spPr>
          <a:xfrm>
            <a:off x="5334000" y="1828800"/>
            <a:ext cx="3383619" cy="4343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s-ES" sz="1400" dirty="0">
                <a:latin typeface="Arial" pitchFamily="34" charset="0"/>
                <a:cs typeface="Arial" pitchFamily="34" charset="0"/>
              </a:rPr>
              <a:t>Entre el usuario que desea utilizar (el estudiante), puede ser cualquier nombre que no exista en el sistema, incluyendo su propio email.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" sz="1400" dirty="0">
                <a:latin typeface="Arial" pitchFamily="34" charset="0"/>
                <a:cs typeface="Arial" pitchFamily="34" charset="0"/>
              </a:rPr>
              <a:t>Introduzca la información en el campo </a:t>
            </a:r>
            <a:r>
              <a:rPr lang="es-ES" sz="1400" b="1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Username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 En este ejemplo, introduzca "</a:t>
            </a:r>
            <a:r>
              <a:rPr lang="es-E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username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".</a:t>
            </a:r>
            <a:endParaRPr lang="es-E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[Screenshot]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371600"/>
            <a:ext cx="4583813" cy="3102608"/>
          </a:xfrm>
          <a:prstGeom prst="rect">
            <a:avLst/>
          </a:prstGeom>
        </p:spPr>
      </p:pic>
      <p:sp>
        <p:nvSpPr>
          <p:cNvPr id="16" name="action_area" descr="action_area"/>
          <p:cNvSpPr/>
          <p:nvPr/>
        </p:nvSpPr>
        <p:spPr>
          <a:xfrm>
            <a:off x="1354863" y="2425912"/>
            <a:ext cx="527615" cy="861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1266</TotalTime>
  <Words>1049</Words>
  <Application>Microsoft Office PowerPoint</Application>
  <PresentationFormat>On-screen Show (4:3)</PresentationFormat>
  <Paragraphs>268</Paragraphs>
  <Slides>60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Arial</vt:lpstr>
      <vt:lpstr>Calibri</vt:lpstr>
      <vt:lpstr>Trebuchet MS</vt:lpstr>
      <vt:lpstr>Wingdings 3</vt:lpstr>
      <vt:lpstr>Facet</vt:lpstr>
      <vt:lpstr>Como Acceder el Repaso Acceso Nuevo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Jose Perez Bobadilla</cp:lastModifiedBy>
  <cp:revision>131</cp:revision>
  <cp:lastPrinted>2019-06-10T19:10:25Z</cp:lastPrinted>
  <dcterms:created xsi:type="dcterms:W3CDTF">2008-10-29T12:23:58Z</dcterms:created>
  <dcterms:modified xsi:type="dcterms:W3CDTF">2019-06-10T19:11:03Z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pyright">
    <vt:lpwstr>Copyright © 1998, 2015, Oracle and/or its affiliates.  All rights reserved.</vt:lpwstr>
  </property>
</Properties>
</file>