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8" autoAdjust="0"/>
  </p:normalViewPr>
  <p:slideViewPr>
    <p:cSldViewPr>
      <p:cViewPr varScale="1">
        <p:scale>
          <a:sx n="72" d="100"/>
          <a:sy n="72" d="100"/>
        </p:scale>
        <p:origin x="47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1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11" name="Date Placeholder 10"/>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A5D6E5-E388-47B2-954A-729335E2E255}" type="datetimeFigureOut">
              <a:rPr lang="es-ES" smtClean="0"/>
              <a:pPr/>
              <a:t>10/06/2019</a:t>
            </a:fld>
            <a:endParaRPr lang="es-ES"/>
          </a:p>
        </p:txBody>
      </p:sp>
      <p:sp>
        <p:nvSpPr>
          <p:cNvPr id="12" name="Slide Number Placeholder 11"/>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08029E-24A3-4E1D-8104-4739A55E4E0B}" type="slidenum">
              <a:rPr lang="es-ES" smtClean="0"/>
              <a:pPr/>
              <a:t>‹#›</a:t>
            </a:fld>
            <a:endParaRPr lang="es-ES"/>
          </a:p>
        </p:txBody>
      </p:sp>
      <p:sp>
        <p:nvSpPr>
          <p:cNvPr id="13" name="Footer Placeholder 12"/>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BE1FE-D160-4393-88C7-2B430451F6C8}" type="datetimeFigureOut">
              <a:rPr lang="es-ES" smtClean="0"/>
              <a:pPr/>
              <a:t>10/06/2019</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FCB010-2142-461F-80FC-C3DA2A2983D4}" type="slidenum">
              <a:rPr lang="es-ES" smtClean="0"/>
              <a:pPr/>
              <a:t>‹#›</a:t>
            </a:fld>
            <a:endParaRPr lang="es-E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s-ES" dirty="0"/>
              <a:t>[Las notas del profesor, si procede, irán aquí.]</a:t>
            </a:r>
          </a:p>
        </p:txBody>
      </p:sp>
      <p:sp>
        <p:nvSpPr>
          <p:cNvPr id="4" name="Slide Number Placeholder 3"/>
          <p:cNvSpPr>
            <a:spLocks noGrp="1"/>
          </p:cNvSpPr>
          <p:nvPr>
            <p:ph type="sldNum" sz="quarter" idx="10"/>
          </p:nvPr>
        </p:nvSpPr>
        <p:spPr/>
        <p:txBody>
          <a:bodyPr/>
          <a:lstStyle/>
          <a:p>
            <a:fld id="{11FCB010-2142-461F-80FC-C3DA2A2983D4}" type="slidenum">
              <a:rPr lang="es-ES" smtClean="0"/>
              <a:pPr/>
              <a:t>1</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7" name="Slide Number Placeholder 6"/>
          <p:cNvSpPr>
            <a:spLocks noGrp="1"/>
          </p:cNvSpPr>
          <p:nvPr>
            <p:ph type="sldNum" sz="quarter" idx="11"/>
          </p:nvPr>
        </p:nvSpPr>
        <p:spPr/>
        <p:txBody>
          <a:bodyPr/>
          <a:lstStyle/>
          <a:p>
            <a:fld id="{FD8EAC11-F0A6-44FE-BA4B-C666ED0488FF}"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B6E1E-7AD0-4368-A6AA-3991EA13E7A3}" type="datetimeFigureOut">
              <a:rPr lang="es-ES" smtClean="0"/>
              <a:pPr/>
              <a:t>10/06/2019</a:t>
            </a:fld>
            <a:endParaRPr lang="es-E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EAC11-F0A6-44FE-BA4B-C666ED0488FF}" type="slidenum">
              <a:rPr lang="es-ES" smtClean="0"/>
              <a:pPr/>
              <a:t>‹#›</a:t>
            </a:fld>
            <a:endParaRPr lang="es-ES" dirty="0"/>
          </a:p>
        </p:txBody>
      </p:sp>
      <p:grpSp>
        <p:nvGrpSpPr>
          <p:cNvPr id="8" name="Group 7">
            <a:extLst>
              <a:ext uri="{FF2B5EF4-FFF2-40B4-BE49-F238E27FC236}">
                <a16:creationId xmlns:a16="http://schemas.microsoft.com/office/drawing/2014/main" id="{7BF5B46C-C674-46B7-8A98-EBCEB5A70A35}"/>
              </a:ext>
            </a:extLst>
          </p:cNvPr>
          <p:cNvGrpSpPr/>
          <p:nvPr userDrawn="1"/>
        </p:nvGrpSpPr>
        <p:grpSpPr>
          <a:xfrm>
            <a:off x="-12902" y="-8467"/>
            <a:ext cx="9169805" cy="6874934"/>
            <a:chOff x="-8467" y="-8467"/>
            <a:chExt cx="9169805" cy="6874934"/>
          </a:xfrm>
        </p:grpSpPr>
        <p:sp>
          <p:nvSpPr>
            <p:cNvPr id="9" name="Freeform 6">
              <a:extLst>
                <a:ext uri="{FF2B5EF4-FFF2-40B4-BE49-F238E27FC236}">
                  <a16:creationId xmlns:a16="http://schemas.microsoft.com/office/drawing/2014/main" id="{8FAC9DFF-A71C-4D9B-B64D-C0469C124300}"/>
                </a:ext>
              </a:extLst>
            </p:cNvPr>
            <p:cNvSpPr/>
            <p:nvPr userDrawn="1"/>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20000"/>
                <a:lumOff val="80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Freeform 9">
              <a:extLst>
                <a:ext uri="{FF2B5EF4-FFF2-40B4-BE49-F238E27FC236}">
                  <a16:creationId xmlns:a16="http://schemas.microsoft.com/office/drawing/2014/main" id="{BEB91EFA-CC0E-48B7-96B1-E953F19686AB}"/>
                </a:ext>
              </a:extLst>
            </p:cNvPr>
            <p:cNvSpPr/>
            <p:nvPr userDrawn="1"/>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Freeform 10">
              <a:extLst>
                <a:ext uri="{FF2B5EF4-FFF2-40B4-BE49-F238E27FC236}">
                  <a16:creationId xmlns:a16="http://schemas.microsoft.com/office/drawing/2014/main" id="{E1013C1E-C148-48A6-8D67-3D6959FC6D82}"/>
                </a:ext>
              </a:extLst>
            </p:cNvPr>
            <p:cNvSpPr/>
            <p:nvPr userDrawn="1"/>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dirty="0"/>
            </a:p>
          </p:txBody>
        </p:sp>
        <p:sp>
          <p:nvSpPr>
            <p:cNvPr id="12" name="Freeform 15">
              <a:extLst>
                <a:ext uri="{FF2B5EF4-FFF2-40B4-BE49-F238E27FC236}">
                  <a16:creationId xmlns:a16="http://schemas.microsoft.com/office/drawing/2014/main" id="{B7D6C520-5A2B-4AF0-8DC3-368012D87BB6}"/>
                </a:ext>
              </a:extLst>
            </p:cNvPr>
            <p:cNvSpPr/>
            <p:nvPr userDrawn="1"/>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40000"/>
                <a:lumOff val="6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grpSp>
      <p:pic>
        <p:nvPicPr>
          <p:cNvPr id="14" name="Picture 13" descr="A close up of a logo&#10;&#10;Description automatically generated">
            <a:extLst>
              <a:ext uri="{FF2B5EF4-FFF2-40B4-BE49-F238E27FC236}">
                <a16:creationId xmlns:a16="http://schemas.microsoft.com/office/drawing/2014/main" id="{C7681E84-9B57-4AE7-824B-9BED978A54E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 y="0"/>
            <a:ext cx="2667000" cy="8382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opicName]"/>
          <p:cNvSpPr>
            <a:spLocks noGrp="1"/>
          </p:cNvSpPr>
          <p:nvPr>
            <p:ph type="ctrTitle" idx="4294967295"/>
          </p:nvPr>
        </p:nvSpPr>
        <p:spPr>
          <a:xfrm>
            <a:off x="-533400" y="3276600"/>
            <a:ext cx="7772400" cy="838200"/>
          </a:xfrm>
          <a:ln w="12700">
            <a:noFill/>
            <a:prstDash val="sysDash"/>
          </a:ln>
        </p:spPr>
        <p:txBody>
          <a:bodyPr anchor="ctr" anchorCtr="1">
            <a:normAutofit/>
          </a:bodyPr>
          <a:lstStyle/>
          <a:p>
            <a:pPr algn="l"/>
            <a:r>
              <a:rPr lang="es-ES" sz="2400" dirty="0">
                <a:latin typeface="Arial" pitchFamily="34" charset="0"/>
                <a:cs typeface="Arial" pitchFamily="34" charset="0"/>
              </a:rPr>
              <a:t>Como matricularse</a:t>
            </a:r>
            <a:br>
              <a:rPr lang="es-ES" sz="2400" dirty="0">
                <a:latin typeface="Arial" pitchFamily="34" charset="0"/>
                <a:cs typeface="Arial" pitchFamily="34" charset="0"/>
              </a:rPr>
            </a:br>
            <a:r>
              <a:rPr lang="es-ES" sz="2400" dirty="0">
                <a:latin typeface="Arial" pitchFamily="34" charset="0"/>
                <a:cs typeface="Arial" pitchFamily="34" charset="0"/>
              </a:rPr>
              <a:t>si tiene GroupOn</a:t>
            </a:r>
            <a:endParaRPr lang="es-ES" sz="2400" dirty="0">
              <a:solidFill>
                <a:srgbClr val="0070C0"/>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Paso8</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Por seguridad, por favor, reconfirme su cuenta.</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Correo (de nuevo)</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repasalodemo@gmail.com</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8" name="action_area" descr="action_area"/>
          <p:cNvSpPr/>
          <p:nvPr/>
        </p:nvSpPr>
        <p:spPr>
          <a:xfrm>
            <a:off x="2117936" y="3141056"/>
            <a:ext cx="819177" cy="84836"/>
          </a:xfrm>
          <a:prstGeom prst="rect">
            <a:avLst/>
          </a:prstGeom>
          <a:noFill/>
          <a:ln w="19050">
            <a:solidFill>
              <a:srgbClr val="FF0000"/>
            </a:solid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Paso9</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Nombre</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9" name="action_area" descr="action_area"/>
          <p:cNvSpPr/>
          <p:nvPr/>
        </p:nvSpPr>
        <p:spPr>
          <a:xfrm>
            <a:off x="2117936" y="3246092"/>
            <a:ext cx="948992" cy="84836"/>
          </a:xfrm>
          <a:prstGeom prst="rect">
            <a:avLst/>
          </a:prstGeom>
          <a:noFill/>
          <a:ln w="19050">
            <a:solidFill>
              <a:srgbClr val="FF0000"/>
            </a:solid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Paso10</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Escriba su nombre.</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Nombre</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Repasalo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0" name="action_area" descr="action_area"/>
          <p:cNvSpPr/>
          <p:nvPr/>
        </p:nvSpPr>
        <p:spPr>
          <a:xfrm>
            <a:off x="2117936" y="3246092"/>
            <a:ext cx="948992" cy="84836"/>
          </a:xfrm>
          <a:prstGeom prst="rect">
            <a:avLst/>
          </a:prstGeom>
          <a:noFill/>
          <a:ln w="19050">
            <a:solidFill>
              <a:srgbClr val="FF0000"/>
            </a:solidFill>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Paso11</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Entre su apellido.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Apellido</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Demo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1" name="action_area" descr="action_area"/>
          <p:cNvSpPr/>
          <p:nvPr/>
        </p:nvSpPr>
        <p:spPr>
          <a:xfrm>
            <a:off x="2117936" y="3351128"/>
            <a:ext cx="948992" cy="88876"/>
          </a:xfrm>
          <a:prstGeom prst="rect">
            <a:avLst/>
          </a:prstGeom>
          <a:noFill/>
          <a:ln w="19050">
            <a:solidFill>
              <a:srgbClr val="FF0000"/>
            </a:solid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Paso12</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Indique en que ciudad reside.</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Ciudad</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San Juan</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2" name="action_area" descr="action_area"/>
          <p:cNvSpPr/>
          <p:nvPr/>
        </p:nvSpPr>
        <p:spPr>
          <a:xfrm>
            <a:off x="2117936" y="3460204"/>
            <a:ext cx="684886" cy="84836"/>
          </a:xfrm>
          <a:prstGeom prst="rect">
            <a:avLst/>
          </a:prstGeom>
          <a:noFill/>
          <a:ln w="19050">
            <a:solidFill>
              <a:srgbClr val="FF0000"/>
            </a:solidFill>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Paso13</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Escriba las palabras de arriba</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3" name="action_area" descr="action_area"/>
          <p:cNvSpPr/>
          <p:nvPr/>
        </p:nvSpPr>
        <p:spPr>
          <a:xfrm>
            <a:off x="2928161" y="3892469"/>
            <a:ext cx="684886" cy="88876"/>
          </a:xfrm>
          <a:prstGeom prst="rect">
            <a:avLst/>
          </a:prstGeom>
          <a:noFill/>
          <a:ln w="19050">
            <a:solidFill>
              <a:srgbClr val="FF0000"/>
            </a:solidFill>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Paso14</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El código CAPTCHA es una sistema de seguridad que previene la creación de cuentas hackeadas o automáticas en el sistema. Es necesario que ingrese las letras que identifique en la imágen presentada.</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Escriba los números que oye</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seccessful venerns</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4" name="action_area" descr="action_area"/>
          <p:cNvSpPr/>
          <p:nvPr/>
        </p:nvSpPr>
        <p:spPr>
          <a:xfrm>
            <a:off x="2928161" y="3892469"/>
            <a:ext cx="684886" cy="88876"/>
          </a:xfrm>
          <a:prstGeom prst="rect">
            <a:avLst/>
          </a:prstGeom>
          <a:noFill/>
          <a:ln w="19050">
            <a:solidFill>
              <a:srgbClr val="FF0000"/>
            </a:solidFill>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Paso15</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Si ustéd adquirió el curso por medio de un groupon, es necesario que ingrese el codigo provisto en su recibo en éste campo. De no hacerlo, no receibirá el código de acceso al sistema. El código de GroupOn no se puede reusar.</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Si usted planifica comprar el repaso por medio de tarjeta de crédito u otro medio de pago puede dejar este campo en blanco.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Código Grupon</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5" name="action_area" descr="action_area"/>
          <p:cNvSpPr/>
          <p:nvPr/>
        </p:nvSpPr>
        <p:spPr>
          <a:xfrm>
            <a:off x="2117936" y="4308573"/>
            <a:ext cx="948992" cy="88876"/>
          </a:xfrm>
          <a:prstGeom prst="rect">
            <a:avLst/>
          </a:prstGeom>
          <a:noFill/>
          <a:ln w="19050">
            <a:solidFill>
              <a:srgbClr val="FF0000"/>
            </a:solidFill>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Paso16</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En este ejemplo utilizaremos un código de groupon de demostración.</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Código Grupon</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1a1b1c1d1f1g1h1i1j1k1l1m</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6" name="action_area" descr="action_area"/>
          <p:cNvSpPr/>
          <p:nvPr/>
        </p:nvSpPr>
        <p:spPr>
          <a:xfrm>
            <a:off x="2117936" y="4308573"/>
            <a:ext cx="948992" cy="88876"/>
          </a:xfrm>
          <a:prstGeom prst="rect">
            <a:avLst/>
          </a:prstGeom>
          <a:noFill/>
          <a:ln w="19050">
            <a:solidFill>
              <a:srgbClr val="FF0000"/>
            </a:solidFill>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Paso17</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Pulse el botón izquierdo del ratón sobre la barra de desplazamiento y arrástrelo hasta la ubicación que desee.</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Esto le permitira ver el final de la pantalla donde se encuentra el botón de crear.</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Este tema demuestra como matricularse en el repaso del PEAU para aquellas personas que han obtenido un cupon de GROUPON.COM.</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Paso18</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botón </a:t>
            </a:r>
            <a:r>
              <a:rPr lang="es-ES" sz="1400" b="1" dirty="0">
                <a:solidFill>
                  <a:srgbClr val="000080"/>
                </a:solidFill>
                <a:latin typeface="Arial" pitchFamily="34" charset="0"/>
                <a:cs typeface="Arial" pitchFamily="34" charset="0"/>
              </a:rPr>
              <a:t>Crear cuenta</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7" name="action_area" descr="action_area"/>
          <p:cNvSpPr/>
          <p:nvPr/>
        </p:nvSpPr>
        <p:spPr>
          <a:xfrm>
            <a:off x="2113460" y="3763193"/>
            <a:ext cx="443161" cy="92916"/>
          </a:xfrm>
          <a:prstGeom prst="rect">
            <a:avLst/>
          </a:prstGeom>
          <a:noFill/>
          <a:ln w="19050">
            <a:solidFill>
              <a:srgbClr val="FF0000"/>
            </a:solidFill>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Paso19</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El sistema le envía un e-mail de confirmación a la dirección que indicó al crear su cuenta.  Deberá acceder ese email para activar el acceso a su cuenta.</a:t>
            </a:r>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 </a:t>
            </a:r>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botón </a:t>
            </a:r>
            <a:r>
              <a:rPr lang="es-ES" sz="1400" b="1" dirty="0">
                <a:solidFill>
                  <a:srgbClr val="000080"/>
                </a:solidFill>
                <a:latin typeface="Arial" pitchFamily="34" charset="0"/>
                <a:cs typeface="Arial" pitchFamily="34" charset="0"/>
              </a:rPr>
              <a:t>Continuar</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8" name="action_area" descr="action_area"/>
          <p:cNvSpPr/>
          <p:nvPr/>
        </p:nvSpPr>
        <p:spPr>
          <a:xfrm>
            <a:off x="2570051" y="3003701"/>
            <a:ext cx="358110" cy="92916"/>
          </a:xfrm>
          <a:prstGeom prst="rect">
            <a:avLst/>
          </a:prstGeom>
          <a:noFill/>
          <a:ln w="19050">
            <a:solidFill>
              <a:srgbClr val="FF0000"/>
            </a:solidFill>
          </a:ln>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Paso20</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Abrimos un nuevo TAB del Internet Explorer para entrar a la cuenta de E-MAIL.</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botón </a:t>
            </a:r>
            <a:r>
              <a:rPr lang="es-ES" sz="1400" b="1" dirty="0">
                <a:solidFill>
                  <a:srgbClr val="000080"/>
                </a:solidFill>
                <a:latin typeface="Arial" pitchFamily="34" charset="0"/>
                <a:cs typeface="Arial" pitchFamily="34" charset="0"/>
              </a:rPr>
              <a:t>New Tab (Ctrl+T)</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9" name="action_area" descr="action_area"/>
          <p:cNvSpPr/>
          <p:nvPr/>
        </p:nvSpPr>
        <p:spPr>
          <a:xfrm>
            <a:off x="3626476" y="1476636"/>
            <a:ext cx="125338" cy="109076"/>
          </a:xfrm>
          <a:prstGeom prst="rect">
            <a:avLst/>
          </a:prstGeom>
          <a:noFill/>
          <a:ln w="19050">
            <a:solidFill>
              <a:srgbClr val="FF0000"/>
            </a:solidFill>
          </a:ln>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Paso21</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Address</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0" name="action_area" descr="action_area"/>
          <p:cNvSpPr/>
          <p:nvPr/>
        </p:nvSpPr>
        <p:spPr>
          <a:xfrm>
            <a:off x="886932" y="1496835"/>
            <a:ext cx="1513016" cy="60597"/>
          </a:xfrm>
          <a:prstGeom prst="rect">
            <a:avLst/>
          </a:prstGeom>
          <a:noFill/>
          <a:ln w="19050">
            <a:solidFill>
              <a:srgbClr val="FF0000"/>
            </a:solidFill>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Paso22</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Escriba la dirección de su proveedor de correo electrónico.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Introduzca "</a:t>
            </a:r>
            <a:r>
              <a:rPr lang="es-ES" sz="1400" b="1" dirty="0">
                <a:solidFill>
                  <a:srgbClr val="FF0000"/>
                </a:solidFill>
                <a:latin typeface="Arial" pitchFamily="34" charset="0"/>
                <a:cs typeface="Arial" pitchFamily="34" charset="0"/>
              </a:rPr>
              <a:t>www.gmail.com</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1" name="action_area" descr="action_area"/>
          <p:cNvSpPr/>
          <p:nvPr/>
        </p:nvSpPr>
        <p:spPr>
          <a:xfrm>
            <a:off x="886932" y="1496835"/>
            <a:ext cx="1513016" cy="60597"/>
          </a:xfrm>
          <a:prstGeom prst="rect">
            <a:avLst/>
          </a:prstGeom>
          <a:noFill/>
          <a:ln w="19050">
            <a:solidFill>
              <a:srgbClr val="FF0000"/>
            </a:solidFill>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Paso23</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Procedemos a conectarnos a nuestro sistema de correo electrónico.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Username</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2" name="action_area" descr="action_area"/>
          <p:cNvSpPr/>
          <p:nvPr/>
        </p:nvSpPr>
        <p:spPr>
          <a:xfrm>
            <a:off x="3460850" y="2430041"/>
            <a:ext cx="1266815" cy="129275"/>
          </a:xfrm>
          <a:prstGeom prst="rect">
            <a:avLst/>
          </a:prstGeom>
          <a:noFill/>
          <a:ln w="19050">
            <a:solidFill>
              <a:srgbClr val="FF0000"/>
            </a:solidFill>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Paso24</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Entre la cuenta de su correo electrónico.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Username</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repasalodemo@gmail.com</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3" name="action_area" descr="action_area"/>
          <p:cNvSpPr/>
          <p:nvPr/>
        </p:nvSpPr>
        <p:spPr>
          <a:xfrm>
            <a:off x="3460850" y="2430041"/>
            <a:ext cx="1266815" cy="129275"/>
          </a:xfrm>
          <a:prstGeom prst="rect">
            <a:avLst/>
          </a:prstGeom>
          <a:noFill/>
          <a:ln w="19050">
            <a:solidFill>
              <a:srgbClr val="FF0000"/>
            </a:solidFill>
          </a:ln>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Paso25</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Password</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4" name="action_area" descr="action_area"/>
          <p:cNvSpPr/>
          <p:nvPr/>
        </p:nvSpPr>
        <p:spPr>
          <a:xfrm>
            <a:off x="3460850" y="2712831"/>
            <a:ext cx="1266815" cy="129275"/>
          </a:xfrm>
          <a:prstGeom prst="rect">
            <a:avLst/>
          </a:prstGeom>
          <a:noFill/>
          <a:ln w="19050">
            <a:solidFill>
              <a:srgbClr val="FF0000"/>
            </a:solidFill>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Paso26</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Entre la contraseña de su correo electrónico.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Password</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password</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5" name="action_area" descr="action_area"/>
          <p:cNvSpPr/>
          <p:nvPr/>
        </p:nvSpPr>
        <p:spPr>
          <a:xfrm>
            <a:off x="3460850" y="2712831"/>
            <a:ext cx="1266815" cy="129275"/>
          </a:xfrm>
          <a:prstGeom prst="rect">
            <a:avLst/>
          </a:prstGeom>
          <a:noFill/>
          <a:ln w="19050">
            <a:solidFill>
              <a:srgbClr val="FF0000"/>
            </a:solidFill>
          </a:ln>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Paso27</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botón </a:t>
            </a:r>
            <a:r>
              <a:rPr lang="es-ES" sz="1400" b="1" dirty="0">
                <a:solidFill>
                  <a:srgbClr val="000080"/>
                </a:solidFill>
                <a:latin typeface="Arial" pitchFamily="34" charset="0"/>
                <a:cs typeface="Arial" pitchFamily="34" charset="0"/>
              </a:rPr>
              <a:t>Sign in</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6" name="action_area" descr="action_area"/>
          <p:cNvSpPr/>
          <p:nvPr/>
        </p:nvSpPr>
        <p:spPr>
          <a:xfrm>
            <a:off x="3460850" y="2922904"/>
            <a:ext cx="273059" cy="129275"/>
          </a:xfrm>
          <a:prstGeom prst="rect">
            <a:avLst/>
          </a:prstGeom>
          <a:noFill/>
          <a:ln w="19050">
            <a:solidFill>
              <a:srgbClr val="FF0000"/>
            </a:solid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El primer paso es crear una cuenta de acceso al sistema.</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botón </a:t>
            </a:r>
            <a:r>
              <a:rPr lang="es-ES" sz="1400" b="1" dirty="0">
                <a:solidFill>
                  <a:srgbClr val="000080"/>
                </a:solidFill>
                <a:latin typeface="Arial" pitchFamily="34" charset="0"/>
                <a:cs typeface="Arial" pitchFamily="34" charset="0"/>
              </a:rPr>
              <a:t>Comience ahora creando una cuenta</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1" name="action_area" descr="action_area"/>
          <p:cNvSpPr/>
          <p:nvPr/>
        </p:nvSpPr>
        <p:spPr>
          <a:xfrm>
            <a:off x="3178838" y="3710675"/>
            <a:ext cx="1083283" cy="96956"/>
          </a:xfrm>
          <a:prstGeom prst="rect">
            <a:avLst/>
          </a:prstGeom>
          <a:noFill/>
          <a:ln w="19050">
            <a:solidFill>
              <a:srgbClr val="FF0000"/>
            </a:solidFill>
          </a:ln>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Paso28</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Identifique un email que recibió de repasalo.com enviado por el usuario </a:t>
            </a:r>
            <a:r>
              <a:rPr lang="es-ES" sz="1400" b="1" dirty="0">
                <a:latin typeface="Arial" pitchFamily="34" charset="0"/>
                <a:cs typeface="Arial" pitchFamily="34" charset="0"/>
              </a:rPr>
              <a:t>Admin User</a:t>
            </a:r>
            <a:r>
              <a:rPr lang="es-ES" sz="1400" dirty="0">
                <a:latin typeface="Arial" pitchFamily="34" charset="0"/>
                <a:cs typeface="Arial" pitchFamily="34" charset="0"/>
              </a:rPr>
              <a:t> con el tema </a:t>
            </a:r>
            <a:r>
              <a:rPr lang="es-ES" sz="1400" b="1" dirty="0">
                <a:latin typeface="Arial" pitchFamily="34" charset="0"/>
                <a:cs typeface="Arial" pitchFamily="34" charset="0"/>
              </a:rPr>
              <a:t>Confirmación de la cuenta repasalo.com.</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vínculo.</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7" name="action_area" descr="action_area"/>
          <p:cNvSpPr/>
          <p:nvPr/>
        </p:nvSpPr>
        <p:spPr>
          <a:xfrm>
            <a:off x="1249519" y="2325005"/>
            <a:ext cx="760984" cy="105036"/>
          </a:xfrm>
          <a:prstGeom prst="rect">
            <a:avLst/>
          </a:prstGeom>
          <a:noFill/>
          <a:ln w="19050">
            <a:solidFill>
              <a:srgbClr val="FF0000"/>
            </a:solidFill>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Paso29</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En el e-mail encontrará un enlace para activar su cuenta.</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vínculo </a:t>
            </a:r>
            <a:r>
              <a:rPr lang="es-ES" sz="1400" b="1" dirty="0">
                <a:solidFill>
                  <a:srgbClr val="000080"/>
                </a:solidFill>
                <a:latin typeface="Arial" pitchFamily="34" charset="0"/>
                <a:cs typeface="Arial" pitchFamily="34" charset="0"/>
              </a:rPr>
              <a:t>http://www.repasalo.com/contenido/login/confirm.php?data=VAnQajQF</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8" name="action_area" descr="action_area"/>
          <p:cNvSpPr/>
          <p:nvPr/>
        </p:nvSpPr>
        <p:spPr>
          <a:xfrm>
            <a:off x="1401716" y="3326889"/>
            <a:ext cx="2390386" cy="56557"/>
          </a:xfrm>
          <a:prstGeom prst="rect">
            <a:avLst/>
          </a:prstGeom>
          <a:noFill/>
          <a:ln w="19050">
            <a:solidFill>
              <a:srgbClr val="FF0000"/>
            </a:solidFill>
          </a:ln>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Paso30</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Una vez activada su cuenta  podrá utilizar su usuario y contraseña recien creados para acceder los repasos disponibles.</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Escoja el repaso que interesa y haga clic en su título para accederlo.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vínculo </a:t>
            </a:r>
            <a:r>
              <a:rPr lang="es-ES" sz="1400" b="1" dirty="0">
                <a:solidFill>
                  <a:srgbClr val="000080"/>
                </a:solidFill>
                <a:latin typeface="Arial" pitchFamily="34" charset="0"/>
                <a:cs typeface="Arial" pitchFamily="34" charset="0"/>
              </a:rPr>
              <a:t>Repaso de College Board</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9" name="action_area" descr="action_area"/>
          <p:cNvSpPr/>
          <p:nvPr/>
        </p:nvSpPr>
        <p:spPr>
          <a:xfrm>
            <a:off x="1612106" y="2854226"/>
            <a:ext cx="868417" cy="72717"/>
          </a:xfrm>
          <a:prstGeom prst="rect">
            <a:avLst/>
          </a:prstGeom>
          <a:noFill/>
          <a:ln w="19050">
            <a:solidFill>
              <a:srgbClr val="FF0000"/>
            </a:solidFill>
          </a:ln>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Paso31</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La pantalla de matrícula se presenta.  Como usted ya cuenta con un cupón de GroupOn </a:t>
            </a:r>
            <a:r>
              <a:rPr lang="es-ES" sz="1400" u="sng" dirty="0">
                <a:latin typeface="Arial" pitchFamily="34" charset="0"/>
                <a:cs typeface="Arial" pitchFamily="34" charset="0"/>
              </a:rPr>
              <a:t>no es necesario que efectue el pago con PayPal.</a:t>
            </a:r>
            <a:r>
              <a:rPr lang="es-ES" sz="1400" dirty="0">
                <a:latin typeface="Arial" pitchFamily="34" charset="0"/>
                <a:cs typeface="Arial" pitchFamily="34" charset="0"/>
              </a:rPr>
              <a:t> Utilizaremos la clave de acceso provista a usted por nuestro personal para completar la matricula.</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Deslice la pantalla hasta al final hasta alcanzar el campo llamado </a:t>
            </a:r>
            <a:r>
              <a:rPr lang="es-ES" sz="1400" b="1" dirty="0">
                <a:latin typeface="Arial" pitchFamily="34" charset="0"/>
                <a:cs typeface="Arial" pitchFamily="34" charset="0"/>
              </a:rPr>
              <a:t>Contraseña de Acceso.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la barra de desplazamiento.</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0" name="action_area" descr="action_area"/>
          <p:cNvSpPr/>
          <p:nvPr/>
        </p:nvSpPr>
        <p:spPr>
          <a:xfrm>
            <a:off x="4969390" y="1686708"/>
            <a:ext cx="71622" cy="2787499"/>
          </a:xfrm>
          <a:prstGeom prst="rect">
            <a:avLst/>
          </a:prstGeom>
          <a:noFill/>
          <a:ln w="19050">
            <a:solidFill>
              <a:srgbClr val="FF0000"/>
            </a:solidFill>
          </a:ln>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Paso32</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Contraseña de acceso: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1" name="action_area" descr="action_area"/>
          <p:cNvSpPr/>
          <p:nvPr/>
        </p:nvSpPr>
        <p:spPr>
          <a:xfrm>
            <a:off x="2583480" y="3593519"/>
            <a:ext cx="658027" cy="88876"/>
          </a:xfrm>
          <a:prstGeom prst="rect">
            <a:avLst/>
          </a:prstGeom>
          <a:noFill/>
          <a:ln w="19050">
            <a:solidFill>
              <a:srgbClr val="FF0000"/>
            </a:solidFill>
          </a:ln>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Paso33</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Ingrese el </a:t>
            </a:r>
            <a:r>
              <a:rPr lang="es-ES" sz="1400" u="sng" dirty="0">
                <a:latin typeface="Arial" pitchFamily="34" charset="0"/>
                <a:cs typeface="Arial" pitchFamily="34" charset="0"/>
              </a:rPr>
              <a:t>código de acceso que le fue provisto</a:t>
            </a:r>
            <a:r>
              <a:rPr lang="es-ES" sz="1400" dirty="0">
                <a:latin typeface="Arial" pitchFamily="34" charset="0"/>
                <a:cs typeface="Arial" pitchFamily="34" charset="0"/>
              </a:rPr>
              <a:t> por nuestro personal.  Este código de acceso es único para cada usuario, cambia cada 2 dias y se puede utilizar una sola vez.</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Una vez ya ha ingresado el codigo  y se ha matriculado en el curso no será necesario que lo vuela a ingresar.</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Matricularme en este curso</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CODIGOACCESO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2" name="action_area" descr="action_area"/>
          <p:cNvSpPr/>
          <p:nvPr/>
        </p:nvSpPr>
        <p:spPr>
          <a:xfrm>
            <a:off x="2583480" y="3593519"/>
            <a:ext cx="658027" cy="88876"/>
          </a:xfrm>
          <a:prstGeom prst="rect">
            <a:avLst/>
          </a:prstGeom>
          <a:noFill/>
          <a:ln w="19050">
            <a:solidFill>
              <a:srgbClr val="FF0000"/>
            </a:solidFill>
          </a:ln>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Paso34</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botón </a:t>
            </a:r>
            <a:r>
              <a:rPr lang="es-ES" sz="1400" b="1" dirty="0">
                <a:solidFill>
                  <a:srgbClr val="000080"/>
                </a:solidFill>
                <a:latin typeface="Arial" pitchFamily="34" charset="0"/>
                <a:cs typeface="Arial" pitchFamily="34" charset="0"/>
              </a:rPr>
              <a:t>Matricularme en este curso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3" name="action_area" descr="action_area"/>
          <p:cNvSpPr/>
          <p:nvPr/>
        </p:nvSpPr>
        <p:spPr>
          <a:xfrm>
            <a:off x="3259413" y="3593519"/>
            <a:ext cx="814701" cy="92916"/>
          </a:xfrm>
          <a:prstGeom prst="rect">
            <a:avLst/>
          </a:prstGeom>
          <a:noFill/>
          <a:ln w="19050">
            <a:solidFill>
              <a:srgbClr val="FF0000"/>
            </a:solidFill>
          </a:ln>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Paso35</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Su matrícula en el repaso PEAU utilizando un GroupON ha sido completada.</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Cada vez que se conecte al sistema podrá hacer clic en el tíulo del repaso y acceder el mísmo sin necesidad de re-entrar el código o efectuar pago alguno.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b="1" dirty="0">
                <a:latin typeface="Arial" pitchFamily="34" charset="0"/>
                <a:cs typeface="Arial" pitchFamily="34" charset="0"/>
              </a:rPr>
              <a:t>Fin de procedimiento.</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Ustéd escoje el </a:t>
            </a:r>
            <a:r>
              <a:rPr lang="es-ES" sz="1400" b="1" dirty="0">
                <a:latin typeface="Arial" pitchFamily="34" charset="0"/>
                <a:cs typeface="Arial" pitchFamily="34" charset="0"/>
              </a:rPr>
              <a:t>nombre de usuario </a:t>
            </a:r>
            <a:r>
              <a:rPr lang="es-ES" sz="1400" dirty="0">
                <a:latin typeface="Arial" pitchFamily="34" charset="0"/>
                <a:cs typeface="Arial" pitchFamily="34" charset="0"/>
              </a:rPr>
              <a:t>que desea utilizar.</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Nombre de usuario</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repasalodemo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2" name="action_area" descr="action_area"/>
          <p:cNvSpPr/>
          <p:nvPr/>
        </p:nvSpPr>
        <p:spPr>
          <a:xfrm>
            <a:off x="2117936" y="2632034"/>
            <a:ext cx="474496" cy="84836"/>
          </a:xfrm>
          <a:prstGeom prst="rect">
            <a:avLst/>
          </a:prstGeom>
          <a:noFill/>
          <a:ln w="19050">
            <a:solidFill>
              <a:srgbClr val="FF0000"/>
            </a:solid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Paso3</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Contraseña</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3" name="action_area" descr="action_area"/>
          <p:cNvSpPr/>
          <p:nvPr/>
        </p:nvSpPr>
        <p:spPr>
          <a:xfrm>
            <a:off x="2117936" y="2737070"/>
            <a:ext cx="443161" cy="92916"/>
          </a:xfrm>
          <a:prstGeom prst="rect">
            <a:avLst/>
          </a:prstGeom>
          <a:noFill/>
          <a:ln w="19050">
            <a:solidFill>
              <a:srgbClr val="FF0000"/>
            </a:solid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Paso4</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Usted escoge la </a:t>
            </a:r>
            <a:r>
              <a:rPr lang="es-ES" sz="1400" b="1" dirty="0">
                <a:latin typeface="Arial" pitchFamily="34" charset="0"/>
                <a:cs typeface="Arial" pitchFamily="34" charset="0"/>
              </a:rPr>
              <a:t>contraseña</a:t>
            </a:r>
            <a:r>
              <a:rPr lang="es-ES" sz="1400" dirty="0">
                <a:latin typeface="Arial" pitchFamily="34" charset="0"/>
                <a:cs typeface="Arial" pitchFamily="34" charset="0"/>
              </a:rPr>
              <a:t> que desea utilizar.</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Contraseña</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password</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4" name="action_area" descr="action_area"/>
          <p:cNvSpPr/>
          <p:nvPr/>
        </p:nvSpPr>
        <p:spPr>
          <a:xfrm>
            <a:off x="2117936" y="2737070"/>
            <a:ext cx="443161" cy="92916"/>
          </a:xfrm>
          <a:prstGeom prst="rect">
            <a:avLst/>
          </a:prstGeom>
          <a:noFill/>
          <a:ln w="19050">
            <a:solidFill>
              <a:srgbClr val="FF0000"/>
            </a:solid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Paso5</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Dirección de correo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5" name="action_area" descr="action_area"/>
          <p:cNvSpPr/>
          <p:nvPr/>
        </p:nvSpPr>
        <p:spPr>
          <a:xfrm>
            <a:off x="2117936" y="3031980"/>
            <a:ext cx="819177" cy="88876"/>
          </a:xfrm>
          <a:prstGeom prst="rect">
            <a:avLst/>
          </a:prstGeom>
          <a:noFill/>
          <a:ln w="19050">
            <a:solidFill>
              <a:srgbClr val="FF0000"/>
            </a:solid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Paso6</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Ingrese la </a:t>
            </a:r>
            <a:r>
              <a:rPr lang="es-ES" sz="1400" b="1" dirty="0">
                <a:latin typeface="Arial" pitchFamily="34" charset="0"/>
                <a:cs typeface="Arial" pitchFamily="34" charset="0"/>
              </a:rPr>
              <a:t>dirección de correo eléctrónico</a:t>
            </a:r>
            <a:r>
              <a:rPr lang="es-ES" sz="1400" dirty="0">
                <a:latin typeface="Arial" pitchFamily="34" charset="0"/>
                <a:cs typeface="Arial" pitchFamily="34" charset="0"/>
              </a:rPr>
              <a:t> que desea utilizar.  Tenga en consideración que debe acceso a la cuenta de email provista para validar su cuenta antes de poder entrar al repaso.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Dirección de correo</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repasalodemo@gmail.com</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6" name="action_area" descr="action_area"/>
          <p:cNvSpPr/>
          <p:nvPr/>
        </p:nvSpPr>
        <p:spPr>
          <a:xfrm>
            <a:off x="2117936" y="3031980"/>
            <a:ext cx="819177" cy="88876"/>
          </a:xfrm>
          <a:prstGeom prst="rect">
            <a:avLst/>
          </a:prstGeom>
          <a:noFill/>
          <a:ln w="19050">
            <a:solidFill>
              <a:srgbClr val="FF0000"/>
            </a:solid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si tiene GroupOn</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Paso7</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Correo (de nuevo)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7" name="action_area" descr="action_area"/>
          <p:cNvSpPr/>
          <p:nvPr/>
        </p:nvSpPr>
        <p:spPr>
          <a:xfrm>
            <a:off x="2117936" y="3141056"/>
            <a:ext cx="819177" cy="84836"/>
          </a:xfrm>
          <a:prstGeom prst="rect">
            <a:avLst/>
          </a:prstGeom>
          <a:noFill/>
          <a:ln w="19050">
            <a:solidFill>
              <a:srgbClr val="FF0000"/>
            </a:solidFill>
          </a:ln>
        </p:spPr>
      </p:sp>
    </p:spTree>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841</Words>
  <Application>Microsoft Office PowerPoint</Application>
  <PresentationFormat>On-screen Show (4:3)</PresentationFormat>
  <Paragraphs>168</Paragraphs>
  <Slides>37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Como matricularse si tiene GroupOn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Jose Perez Bobadilla</cp:lastModifiedBy>
  <cp:revision>126</cp:revision>
  <dcterms:created xsi:type="dcterms:W3CDTF">2008-10-29T12:23:58Z</dcterms:created>
  <dcterms:modified xsi:type="dcterms:W3CDTF">2019-06-10T19:11:31Z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pyright">
    <vt:lpwstr>Copyright © 1998, 2015, Oracle and/or its affiliates.  All rights reserved.</vt:lpwstr>
  </property>
</Properties>
</file>